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6858000" cy="9906000" type="A4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4594"/>
    <a:srgbClr val="4D5AA8"/>
    <a:srgbClr val="753C8E"/>
    <a:srgbClr val="8D3D8F"/>
    <a:srgbClr val="753B8E"/>
    <a:srgbClr val="FDEBEF"/>
    <a:srgbClr val="FFDDDD"/>
    <a:srgbClr val="FF9999"/>
    <a:srgbClr val="FFCCCC"/>
    <a:srgbClr val="FEC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6" autoAdjust="0"/>
    <p:restoredTop sz="96115" autoAdjust="0"/>
  </p:normalViewPr>
  <p:slideViewPr>
    <p:cSldViewPr snapToGrid="0">
      <p:cViewPr>
        <p:scale>
          <a:sx n="75" d="100"/>
          <a:sy n="75" d="100"/>
        </p:scale>
        <p:origin x="2456" y="36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223"/>
          </a:xfrm>
          <a:prstGeom prst="rect">
            <a:avLst/>
          </a:prstGeom>
        </p:spPr>
        <p:txBody>
          <a:bodyPr vert="horz" lIns="94784" tIns="47392" rIns="94784" bIns="4739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3204" y="0"/>
            <a:ext cx="3079202" cy="512223"/>
          </a:xfrm>
          <a:prstGeom prst="rect">
            <a:avLst/>
          </a:prstGeom>
        </p:spPr>
        <p:txBody>
          <a:bodyPr vert="horz" lIns="94784" tIns="47392" rIns="94784" bIns="47392" rtlCol="0"/>
          <a:lstStyle>
            <a:lvl1pPr algn="r">
              <a:defRPr sz="1200"/>
            </a:lvl1pPr>
          </a:lstStyle>
          <a:p>
            <a:fld id="{03B57003-06F0-4108-8890-1DDE9AF15106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9202" cy="512223"/>
          </a:xfrm>
          <a:prstGeom prst="rect">
            <a:avLst/>
          </a:prstGeom>
        </p:spPr>
        <p:txBody>
          <a:bodyPr vert="horz" lIns="94784" tIns="47392" rIns="94784" bIns="4739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3204" y="9720755"/>
            <a:ext cx="3079202" cy="512223"/>
          </a:xfrm>
          <a:prstGeom prst="rect">
            <a:avLst/>
          </a:prstGeom>
        </p:spPr>
        <p:txBody>
          <a:bodyPr vert="horz" lIns="94784" tIns="47392" rIns="94784" bIns="47392" rtlCol="0" anchor="b"/>
          <a:lstStyle>
            <a:lvl1pPr algn="r">
              <a:defRPr sz="1200"/>
            </a:lvl1pPr>
          </a:lstStyle>
          <a:p>
            <a:fld id="{A7CE2DA1-9AB1-4E0D-AA80-C81E11DD80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993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78427" cy="513507"/>
          </a:xfrm>
          <a:prstGeom prst="rect">
            <a:avLst/>
          </a:prstGeom>
        </p:spPr>
        <p:txBody>
          <a:bodyPr vert="horz" lIns="94784" tIns="47392" rIns="94784" bIns="4739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5" y="3"/>
            <a:ext cx="3078427" cy="513507"/>
          </a:xfrm>
          <a:prstGeom prst="rect">
            <a:avLst/>
          </a:prstGeom>
        </p:spPr>
        <p:txBody>
          <a:bodyPr vert="horz" lIns="94784" tIns="47392" rIns="94784" bIns="47392" rtlCol="0"/>
          <a:lstStyle>
            <a:lvl1pPr algn="r">
              <a:defRPr sz="1200"/>
            </a:lvl1pPr>
          </a:lstStyle>
          <a:p>
            <a:fld id="{C53A9BAB-2EF1-4CA9-8B29-087455F9A9AF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4" tIns="47392" rIns="94784" bIns="4739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784" tIns="47392" rIns="94784" bIns="47392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8427" cy="513506"/>
          </a:xfrm>
          <a:prstGeom prst="rect">
            <a:avLst/>
          </a:prstGeom>
        </p:spPr>
        <p:txBody>
          <a:bodyPr vert="horz" lIns="94784" tIns="47392" rIns="94784" bIns="4739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5" y="9721107"/>
            <a:ext cx="3078427" cy="513506"/>
          </a:xfrm>
          <a:prstGeom prst="rect">
            <a:avLst/>
          </a:prstGeom>
        </p:spPr>
        <p:txBody>
          <a:bodyPr vert="horz" lIns="94784" tIns="47392" rIns="94784" bIns="47392" rtlCol="0" anchor="b"/>
          <a:lstStyle>
            <a:lvl1pPr algn="r">
              <a:defRPr sz="1200"/>
            </a:lvl1pPr>
          </a:lstStyle>
          <a:p>
            <a:fld id="{4C2DAA02-19D0-4D56-8561-7C4FC4AD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59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F7E5-6ABE-4F18-AEF8-A6A6B43997CC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353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639E-92E6-46AA-98CC-782E3BC7AC05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795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0F18-CC63-4718-A7AB-EEBE770D450C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52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3667-018C-44DA-9077-0C06A690E9EE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84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8C5A0-FFEA-4903-9508-0E07F73FEC57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97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9C31-8FAC-41BD-B5D7-60EA92FFBF5B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29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19C0-5C27-4E5F-9C1C-F7F2ACD698A4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20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DE07-C7C6-4221-A803-6762E66EEC97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14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F50F-ACD2-4A4D-965A-277A0C2F0E94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93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60DF-F55C-4064-B483-E69653B7C479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47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3EF-D74C-46CB-88F5-CEB41E624C13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2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0984-01D9-40CA-9F36-CB1084F32980}" type="datetime1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63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973297-DE5D-030D-8826-8FE0918E0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F3D52A43-5A33-A5A7-3BBB-46FF3A44A313}"/>
              </a:ext>
            </a:extLst>
          </p:cNvPr>
          <p:cNvSpPr/>
          <p:nvPr/>
        </p:nvSpPr>
        <p:spPr>
          <a:xfrm>
            <a:off x="328017" y="253642"/>
            <a:ext cx="6212841" cy="3899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사</a:t>
            </a:r>
            <a:r>
              <a:rPr lang="en-US" altLang="ko-KR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한국실험동물학회 </a:t>
            </a:r>
            <a:r>
              <a:rPr lang="en-US" altLang="ko-KR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2025 </a:t>
            </a:r>
            <a:r>
              <a:rPr lang="ko-KR" altLang="en-US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동계</a:t>
            </a:r>
            <a:r>
              <a:rPr lang="ko-KR" altLang="en-US" sz="7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심포지엄 </a:t>
            </a:r>
            <a:r>
              <a:rPr lang="en-US" altLang="ko-KR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Sponsorship </a:t>
            </a:r>
            <a:r>
              <a:rPr lang="ko-KR" altLang="en-US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신청서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69CEA75B-A324-C26A-609B-EEFA93C38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569752"/>
              </p:ext>
            </p:extLst>
          </p:nvPr>
        </p:nvGraphicFramePr>
        <p:xfrm>
          <a:off x="328017" y="752647"/>
          <a:ext cx="6212840" cy="2319788"/>
        </p:xfrm>
        <a:graphic>
          <a:graphicData uri="http://schemas.openxmlformats.org/drawingml/2006/table">
            <a:tbl>
              <a:tblPr/>
              <a:tblGrid>
                <a:gridCol w="3106420">
                  <a:extLst>
                    <a:ext uri="{9D8B030D-6E8A-4147-A177-3AD203B41FA5}">
                      <a16:colId xmlns:a16="http://schemas.microsoft.com/office/drawing/2014/main" val="4169875620"/>
                    </a:ext>
                  </a:extLst>
                </a:gridCol>
                <a:gridCol w="3106420">
                  <a:extLst>
                    <a:ext uri="{9D8B030D-6E8A-4147-A177-3AD203B41FA5}">
                      <a16:colId xmlns:a16="http://schemas.microsoft.com/office/drawing/2014/main" val="2304687875"/>
                    </a:ext>
                  </a:extLst>
                </a:gridCol>
              </a:tblGrid>
              <a:tr h="24523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 기업 정보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    </a:t>
                      </a:r>
                      <a:endParaRPr lang="ko-KR" altLang="en-US" sz="1000" b="1" u="sng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019217"/>
                  </a:ext>
                </a:extLst>
              </a:tr>
              <a:tr h="28170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기업명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부스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간판명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:                                                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ko-KR" altLang="en-US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 총액</a:t>
                      </a:r>
                      <a:r>
                        <a:rPr lang="en-US" altLang="ko-KR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              원 </a:t>
                      </a:r>
                      <a:r>
                        <a:rPr lang="en-US" altLang="ko-KR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부가세별도</a:t>
                      </a:r>
                      <a:r>
                        <a:rPr lang="en-US" altLang="ko-KR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552034"/>
                  </a:ext>
                </a:extLst>
              </a:tr>
              <a:tr h="28170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신청일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    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    월     일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      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※ 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세금계산서 발행 요청 시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사업자등록증 첨부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700878"/>
                  </a:ext>
                </a:extLst>
              </a:tr>
              <a:tr h="28170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대표자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918806"/>
                  </a:ext>
                </a:extLst>
              </a:tr>
              <a:tr h="122944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전화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휴대전화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lvl="0" indent="0" algn="just" defTabSz="6858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E-mail 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홈페이지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사업자등록번호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9939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800397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035D0DC3-99E8-A416-498F-4CEFBF6A02C4}"/>
              </a:ext>
            </a:extLst>
          </p:cNvPr>
          <p:cNvSpPr txBox="1"/>
          <p:nvPr/>
        </p:nvSpPr>
        <p:spPr>
          <a:xfrm>
            <a:off x="245466" y="3085784"/>
            <a:ext cx="6421121" cy="59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본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기관은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한국실험동물학회에서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주관하는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2025년도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한국실험동물학회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동계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심포지엄에서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아래와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같이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신청을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희망합니다</a:t>
            </a:r>
            <a:r>
              <a:rPr lang="en-US" altLang="ko-KR" sz="10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                                                                              </a:t>
            </a:r>
            <a:r>
              <a:rPr lang="en-US" altLang="ko-KR" sz="1000" b="1" kern="0" spc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en-US" altLang="ko-KR" sz="1000" b="1" kern="0" spc="0" dirty="0" err="1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부가세</a:t>
            </a:r>
            <a:r>
              <a:rPr lang="en-US" altLang="ko-KR" sz="1000" b="1" kern="0" spc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10% </a:t>
            </a:r>
            <a:r>
              <a:rPr lang="en-US" altLang="ko-KR" sz="1000" b="1" kern="0" spc="0" dirty="0" err="1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별도</a:t>
            </a:r>
            <a:endParaRPr lang="en-US" altLang="ko-KR" sz="1100" b="1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FA1D973D-342C-257C-F6DB-67789B6B2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924613"/>
              </p:ext>
            </p:extLst>
          </p:nvPr>
        </p:nvGraphicFramePr>
        <p:xfrm>
          <a:off x="328017" y="3735038"/>
          <a:ext cx="6212839" cy="5684303"/>
        </p:xfrm>
        <a:graphic>
          <a:graphicData uri="http://schemas.openxmlformats.org/drawingml/2006/table">
            <a:tbl>
              <a:tblPr/>
              <a:tblGrid>
                <a:gridCol w="779781">
                  <a:extLst>
                    <a:ext uri="{9D8B030D-6E8A-4147-A177-3AD203B41FA5}">
                      <a16:colId xmlns:a16="http://schemas.microsoft.com/office/drawing/2014/main" val="664599564"/>
                    </a:ext>
                  </a:extLst>
                </a:gridCol>
                <a:gridCol w="856833">
                  <a:extLst>
                    <a:ext uri="{9D8B030D-6E8A-4147-A177-3AD203B41FA5}">
                      <a16:colId xmlns:a16="http://schemas.microsoft.com/office/drawing/2014/main" val="3802981886"/>
                    </a:ext>
                  </a:extLst>
                </a:gridCol>
                <a:gridCol w="2159694">
                  <a:extLst>
                    <a:ext uri="{9D8B030D-6E8A-4147-A177-3AD203B41FA5}">
                      <a16:colId xmlns:a16="http://schemas.microsoft.com/office/drawing/2014/main" val="322208058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10241320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1180160049"/>
                    </a:ext>
                  </a:extLst>
                </a:gridCol>
                <a:gridCol w="794106">
                  <a:extLst>
                    <a:ext uri="{9D8B030D-6E8A-4147-A177-3AD203B41FA5}">
                      <a16:colId xmlns:a16="http://schemas.microsoft.com/office/drawing/2014/main" val="1424681438"/>
                    </a:ext>
                  </a:extLst>
                </a:gridCol>
              </a:tblGrid>
              <a:tr h="4497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분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항목 및 단가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제출사항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세금계산서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발급시점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617223"/>
                  </a:ext>
                </a:extLst>
              </a:tr>
              <a:tr h="219826">
                <a:tc row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광고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프로그램북</a:t>
                      </a: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표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4,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뒤표지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400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r>
                        <a:rPr lang="en-US" altLang="ko-KR" sz="7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en-US" altLang="ko-KR" sz="5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면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광고</a:t>
                      </a: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(A4),</a:t>
                      </a: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로고 파일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9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입금 전</a:t>
                      </a:r>
                      <a:endParaRPr lang="en-US" altLang="ko-KR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세금계산서</a:t>
                      </a:r>
                      <a:endParaRPr lang="en-US" altLang="ko-KR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(</a:t>
                      </a: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         </a:t>
                      </a: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)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/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입금 후</a:t>
                      </a:r>
                      <a:endParaRPr lang="en-US" altLang="ko-KR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세금계산서</a:t>
                      </a:r>
                      <a:endParaRPr lang="en-US" altLang="ko-KR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(</a:t>
                      </a: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         </a:t>
                      </a: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)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570845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표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2,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앞표지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뒷면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300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r>
                        <a:rPr lang="en-US" altLang="ko-KR" sz="7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en-US" altLang="ko-KR" sz="5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면</a:t>
                      </a:r>
                      <a:endParaRPr lang="ko-KR" altLang="en-US" sz="950" dirty="0"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82899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표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3,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뒤표지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앞면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250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r>
                        <a:rPr lang="en-US" altLang="ko-KR" sz="7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en-US" altLang="ko-KR" sz="5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면</a:t>
                      </a:r>
                      <a:endParaRPr lang="ko-KR" altLang="en-US" sz="950" dirty="0"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255900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내지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200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r>
                        <a:rPr lang="en-US" altLang="ko-KR" sz="7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en-US" altLang="ko-KR" sz="5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면</a:t>
                      </a:r>
                      <a:endParaRPr lang="ko-KR" altLang="en-US" sz="950" dirty="0"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642695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흑백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r>
                        <a:rPr lang="en-US" altLang="ko-KR" sz="7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en-US" altLang="ko-KR" sz="5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면</a:t>
                      </a:r>
                      <a:endParaRPr lang="ko-KR" altLang="en-US" sz="950" dirty="0"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635185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영상광고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영상 파일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270649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홈페이지 배너광고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r>
                        <a:rPr lang="en-US" altLang="ko-KR" sz="7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en-US" altLang="ko-KR" sz="5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개월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이미지</a:t>
                      </a: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로고 파일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580152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네임카드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스트랩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반단</a:t>
                      </a: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광고 파일</a:t>
                      </a:r>
                      <a:endParaRPr lang="en-US" altLang="ko-KR" sz="9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(A5, </a:t>
                      </a: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가로 길게</a:t>
                      </a: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),</a:t>
                      </a: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로고 파일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416688"/>
                  </a:ext>
                </a:extLst>
              </a:tr>
              <a:tr h="219826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부스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기본조립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r>
                        <a:rPr lang="en-US" altLang="ko-KR" sz="7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en-US" altLang="ko-KR" sz="5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498303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독립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r>
                        <a:rPr lang="en-US" altLang="ko-KR" sz="7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en-US" altLang="ko-KR" sz="5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188791"/>
                  </a:ext>
                </a:extLst>
              </a:tr>
              <a:tr h="219826">
                <a:tc rowSpan="4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Luncheon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Seminar</a:t>
                      </a: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2/6(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1 - 330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endParaRPr lang="ko-KR" altLang="en-US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71960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2 - 275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endParaRPr lang="ko-KR" altLang="en-US" sz="950" dirty="0"/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064499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2/7(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3 - 330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endParaRPr lang="ko-KR" altLang="en-US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48997"/>
                  </a:ext>
                </a:extLst>
              </a:tr>
              <a:tr h="2198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4 - 275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endParaRPr lang="ko-KR" altLang="en-US" sz="950" dirty="0"/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727073"/>
                  </a:ext>
                </a:extLst>
              </a:tr>
              <a:tr h="4896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Package A</a:t>
                      </a:r>
                      <a:endParaRPr lang="ko-KR" altLang="en-US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독립부스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3,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프로그램북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표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4),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네임카드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스트랩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 </a:t>
                      </a:r>
                    </a:p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영상광고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홈페이지 배너광고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- 1,100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추후 안내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878888"/>
                  </a:ext>
                </a:extLst>
              </a:tr>
              <a:tr h="45202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Package B</a:t>
                      </a:r>
                      <a:endParaRPr lang="ko-KR" altLang="en-US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기본조립부스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2,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런천세미나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프로그램북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표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2), </a:t>
                      </a:r>
                    </a:p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영상광고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홈페이지 배너광고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(6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- 1,000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895012"/>
                  </a:ext>
                </a:extLst>
              </a:tr>
              <a:tr h="48545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Package C</a:t>
                      </a:r>
                      <a:endParaRPr lang="ko-KR" altLang="en-US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기본조립부스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런천세미나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프로그램북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표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3), </a:t>
                      </a:r>
                    </a:p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영상광고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- 700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665707"/>
                  </a:ext>
                </a:extLst>
              </a:tr>
              <a:tr h="48545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Package D</a:t>
                      </a:r>
                      <a:endParaRPr lang="ko-KR" altLang="en-US" sz="9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기본조립부스 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 </a:t>
                      </a:r>
                      <a:r>
                        <a:rPr lang="ko-KR" altLang="en-US" sz="95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프로그램북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내지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영상광고</a:t>
                      </a: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</a:p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- 450</a:t>
                      </a: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597634"/>
                  </a:ext>
                </a:extLst>
              </a:tr>
              <a:tr h="244400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음료 후원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제한 없음</a:t>
                      </a: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5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275900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638C8585-7F2C-BC6A-A0D9-5469AC3CFE16}"/>
              </a:ext>
            </a:extLst>
          </p:cNvPr>
          <p:cNvSpPr txBox="1"/>
          <p:nvPr/>
        </p:nvSpPr>
        <p:spPr>
          <a:xfrm>
            <a:off x="264517" y="9419340"/>
            <a:ext cx="6316982" cy="309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685800" fontAlgn="base">
              <a:lnSpc>
                <a:spcPct val="160000"/>
              </a:lnSpc>
              <a:defRPr/>
            </a:pPr>
            <a:r>
              <a:rPr lang="ko-KR" altLang="en-US" sz="1000" b="1" dirty="0" err="1"/>
              <a:t>제출처ㅣ</a:t>
            </a:r>
            <a:r>
              <a:rPr lang="en-US" altLang="ko-KR" sz="10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0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사</a:t>
            </a:r>
            <a:r>
              <a:rPr lang="en-US" altLang="ko-KR" sz="10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0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한국실험동물학회   </a:t>
            </a:r>
            <a:r>
              <a:rPr lang="en-US" altLang="ko-KR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E-mail : kalas@kalas.or.kr    </a:t>
            </a:r>
            <a:r>
              <a:rPr lang="ko-KR" altLang="en-US" sz="10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전화</a:t>
            </a:r>
            <a:r>
              <a:rPr lang="en-US" altLang="ko-KR" sz="10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02-364-1909 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99526C0A-58C8-CB52-1E45-9782CF470A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276328"/>
              </p:ext>
            </p:extLst>
          </p:nvPr>
        </p:nvGraphicFramePr>
        <p:xfrm>
          <a:off x="3632558" y="1638701"/>
          <a:ext cx="2908298" cy="143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298">
                  <a:extLst>
                    <a:ext uri="{9D8B030D-6E8A-4147-A177-3AD203B41FA5}">
                      <a16:colId xmlns:a16="http://schemas.microsoft.com/office/drawing/2014/main" val="29349916"/>
                    </a:ext>
                  </a:extLst>
                </a:gridCol>
              </a:tblGrid>
              <a:tr h="28891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▷ 희망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전시 부스 번호 </a:t>
                      </a:r>
                      <a:endParaRPr lang="en-US" altLang="ko-K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831506"/>
                  </a:ext>
                </a:extLst>
              </a:tr>
              <a:tr h="28891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200" b="1" u="none" dirty="0">
                          <a:solidFill>
                            <a:schemeClr val="tx1"/>
                          </a:solidFill>
                        </a:rPr>
                        <a:t>순위 </a:t>
                      </a: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</a:rPr>
                        <a:t>:                                                    </a:t>
                      </a:r>
                      <a:r>
                        <a:rPr lang="ko-KR" altLang="en-US" sz="1200" b="1" u="none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</a:rPr>
                        <a:t>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24601"/>
                  </a:ext>
                </a:extLst>
              </a:tr>
              <a:tr h="2889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/>
                        <a:t>2</a:t>
                      </a:r>
                      <a:r>
                        <a:rPr lang="ko-KR" altLang="en-US" sz="1200" b="1" dirty="0"/>
                        <a:t>순위 </a:t>
                      </a:r>
                      <a:r>
                        <a:rPr lang="en-US" altLang="ko-KR" sz="1200" b="1" dirty="0"/>
                        <a:t>:</a:t>
                      </a:r>
                      <a:endParaRPr lang="ko-KR" altLang="en-US" sz="12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731642"/>
                  </a:ext>
                </a:extLst>
              </a:tr>
              <a:tr h="2889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/>
                        <a:t>3</a:t>
                      </a:r>
                      <a:r>
                        <a:rPr lang="ko-KR" altLang="en-US" sz="1200" b="1" dirty="0"/>
                        <a:t>순위 </a:t>
                      </a:r>
                      <a:r>
                        <a:rPr lang="en-US" altLang="ko-KR" sz="1200" b="1" dirty="0"/>
                        <a:t>:</a:t>
                      </a:r>
                      <a:endParaRPr lang="ko-KR" altLang="en-US" sz="12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3224"/>
                  </a:ext>
                </a:extLst>
              </a:tr>
              <a:tr h="27805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1" u="sng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* Package</a:t>
                      </a:r>
                      <a:r>
                        <a:rPr lang="ko-KR" altLang="en-US" sz="1000" b="1" i="1" u="sng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및 부스 신청 기업만 기재해 주세요</a:t>
                      </a:r>
                      <a:r>
                        <a:rPr lang="en-US" altLang="ko-KR" sz="1000" b="1" i="1" u="sng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41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28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5033</TotalTime>
  <Words>366</Words>
  <Application>Microsoft Office PowerPoint</Application>
  <PresentationFormat>A4 용지(210x297mm)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함초롬바탕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13238@office.deu.ac.kr</dc:creator>
  <cp:lastModifiedBy>3316</cp:lastModifiedBy>
  <cp:revision>264</cp:revision>
  <cp:lastPrinted>2023-12-18T05:34:18Z</cp:lastPrinted>
  <dcterms:created xsi:type="dcterms:W3CDTF">2020-12-06T12:40:16Z</dcterms:created>
  <dcterms:modified xsi:type="dcterms:W3CDTF">2024-11-15T02:21:04Z</dcterms:modified>
</cp:coreProperties>
</file>